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 Thin"/>
      <p:regular r:id="rId27"/>
      <p:bold r:id="rId28"/>
      <p:italic r:id="rId29"/>
      <p:boldItalic r:id="rId30"/>
    </p:embeddedFont>
    <p:embeddedFont>
      <p:font typeface="Roboto Medium"/>
      <p:regular r:id="rId31"/>
      <p:bold r:id="rId32"/>
      <p:italic r:id="rId33"/>
      <p:boldItalic r:id="rId34"/>
    </p:embeddedFont>
    <p:embeddedFont>
      <p:font typeface="Roboto"/>
      <p:regular r:id="rId35"/>
      <p:bold r:id="rId36"/>
      <p:italic r:id="rId37"/>
      <p:boldItalic r:id="rId38"/>
    </p:embeddedFont>
    <p:embeddedFont>
      <p:font typeface="Montserrat"/>
      <p:regular r:id="rId39"/>
      <p:bold r:id="rId40"/>
      <p:italic r:id="rId41"/>
      <p:boldItalic r:id="rId42"/>
    </p:embeddedFont>
    <p:embeddedFont>
      <p:font typeface="Lato"/>
      <p:regular r:id="rId43"/>
      <p:bold r:id="rId44"/>
      <p:italic r:id="rId45"/>
      <p:boldItalic r:id="rId46"/>
    </p:embeddedFont>
    <p:embeddedFont>
      <p:font typeface="Average"/>
      <p:regular r:id="rId47"/>
    </p:embeddedFont>
    <p:embeddedFont>
      <p:font typeface="Merriweather"/>
      <p:regular r:id="rId48"/>
      <p:bold r:id="rId49"/>
      <p:italic r:id="rId50"/>
      <p:boldItalic r:id="rId5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52" roundtripDataSignature="AMtx7mgeS4FTTX8nHMgrcpYFCXgJi71NX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-bold.fntdata"/><Relationship Id="rId42" Type="http://schemas.openxmlformats.org/officeDocument/2006/relationships/font" Target="fonts/Montserrat-boldItalic.fntdata"/><Relationship Id="rId41" Type="http://schemas.openxmlformats.org/officeDocument/2006/relationships/font" Target="fonts/Montserrat-italic.fntdata"/><Relationship Id="rId44" Type="http://schemas.openxmlformats.org/officeDocument/2006/relationships/font" Target="fonts/Lato-bold.fntdata"/><Relationship Id="rId43" Type="http://schemas.openxmlformats.org/officeDocument/2006/relationships/font" Target="fonts/Lato-regular.fntdata"/><Relationship Id="rId46" Type="http://schemas.openxmlformats.org/officeDocument/2006/relationships/font" Target="fonts/Lato-boldItalic.fntdata"/><Relationship Id="rId45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Merriweather-regular.fntdata"/><Relationship Id="rId47" Type="http://schemas.openxmlformats.org/officeDocument/2006/relationships/font" Target="fonts/Average-regular.fntdata"/><Relationship Id="rId49" Type="http://schemas.openxmlformats.org/officeDocument/2006/relationships/font" Target="fonts/Merriweather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edium-regular.fntdata"/><Relationship Id="rId30" Type="http://schemas.openxmlformats.org/officeDocument/2006/relationships/font" Target="fonts/RobotoThin-boldItalic.fntdata"/><Relationship Id="rId33" Type="http://schemas.openxmlformats.org/officeDocument/2006/relationships/font" Target="fonts/RobotoMedium-italic.fntdata"/><Relationship Id="rId32" Type="http://schemas.openxmlformats.org/officeDocument/2006/relationships/font" Target="fonts/RobotoMedium-bold.fntdata"/><Relationship Id="rId35" Type="http://schemas.openxmlformats.org/officeDocument/2006/relationships/font" Target="fonts/Roboto-regular.fntdata"/><Relationship Id="rId34" Type="http://schemas.openxmlformats.org/officeDocument/2006/relationships/font" Target="fonts/RobotoMedium-boldItalic.fntdata"/><Relationship Id="rId37" Type="http://schemas.openxmlformats.org/officeDocument/2006/relationships/font" Target="fonts/Roboto-italic.fntdata"/><Relationship Id="rId36" Type="http://schemas.openxmlformats.org/officeDocument/2006/relationships/font" Target="fonts/Roboto-bold.fntdata"/><Relationship Id="rId39" Type="http://schemas.openxmlformats.org/officeDocument/2006/relationships/font" Target="fonts/Montserrat-regular.fntdata"/><Relationship Id="rId38" Type="http://schemas.openxmlformats.org/officeDocument/2006/relationships/font" Target="fonts/Roboto-boldItalic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Thin-bold.fntdata"/><Relationship Id="rId27" Type="http://schemas.openxmlformats.org/officeDocument/2006/relationships/font" Target="fonts/RobotoThin-regular.fntdata"/><Relationship Id="rId29" Type="http://schemas.openxmlformats.org/officeDocument/2006/relationships/font" Target="fonts/RobotoThin-italic.fntdata"/><Relationship Id="rId51" Type="http://schemas.openxmlformats.org/officeDocument/2006/relationships/font" Target="fonts/Merriweather-boldItalic.fntdata"/><Relationship Id="rId50" Type="http://schemas.openxmlformats.org/officeDocument/2006/relationships/font" Target="fonts/Merriweather-italic.fntdata"/><Relationship Id="rId52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2" name="Google Shape;302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0" name="Google Shape;31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8" name="Google Shape;35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5" name="Google Shape;365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2" name="Google Shape;37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9" name="Google Shape;37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6" name="Google Shape;386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3" name="Google Shape;393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0" name="Google Shape;400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76d33a83b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7" name="Google Shape;407;g76d33a83b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76d4e4c1d7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4" name="Google Shape;414;g76d4e4c1d7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0" name="Google Shape;42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0" name="Google Shape;25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76d4e4c1d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g76d4e4c1d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ppt/slideLayouts/slide1.xml" TargetMode="External"/><Relationship Id="rId3" Type="http://schemas.openxmlformats.org/officeDocument/2006/relationships/hyperlink" Target="http://ppt/slideLayouts/slide1.xml" TargetMode="External"/><Relationship Id="rId4" Type="http://schemas.openxmlformats.org/officeDocument/2006/relationships/hyperlink" Target="http://ppt/slideLayouts/slide1.xml" TargetMode="External"/><Relationship Id="rId5" Type="http://schemas.openxmlformats.org/officeDocument/2006/relationships/hyperlink" Target="http://ppt/slideLayouts/slide1.xml" TargetMode="Externa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ppt/slideLayouts/slide1.xml" TargetMode="External"/><Relationship Id="rId3" Type="http://schemas.openxmlformats.org/officeDocument/2006/relationships/hyperlink" Target="http://ppt/slideLayouts/slide1.xml" TargetMode="External"/><Relationship Id="rId4" Type="http://schemas.openxmlformats.org/officeDocument/2006/relationships/hyperlink" Target="http://ppt/slideLayouts/slide1.xml" TargetMode="External"/><Relationship Id="rId5" Type="http://schemas.openxmlformats.org/officeDocument/2006/relationships/hyperlink" Target="http://ppt/slideLayouts/slide1.xml" TargetMode="Externa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ppt/slideLayouts/slide1.xml" TargetMode="External"/><Relationship Id="rId3" Type="http://schemas.openxmlformats.org/officeDocument/2006/relationships/hyperlink" Target="http://ppt/slideLayouts/slide1.xml" TargetMode="External"/><Relationship Id="rId4" Type="http://schemas.openxmlformats.org/officeDocument/2006/relationships/hyperlink" Target="http://ppt/slideLayouts/slide1.xml" TargetMode="External"/><Relationship Id="rId5" Type="http://schemas.openxmlformats.org/officeDocument/2006/relationships/hyperlink" Target="http://ppt/slideLayouts/slide1.xml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ppt/slideLayouts/slide1.xml" TargetMode="External"/><Relationship Id="rId3" Type="http://schemas.openxmlformats.org/officeDocument/2006/relationships/hyperlink" Target="http://ppt/slideLayouts/slide1.xml" TargetMode="External"/><Relationship Id="rId4" Type="http://schemas.openxmlformats.org/officeDocument/2006/relationships/hyperlink" Target="http://ppt/slideLayouts/slide1.xml" TargetMode="External"/><Relationship Id="rId5" Type="http://schemas.openxmlformats.org/officeDocument/2006/relationships/hyperlink" Target="http://ppt/slideLayouts/slide1.xml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hyperlink" Target="http://ppt/slideLayouts/slide1.xml" TargetMode="External"/><Relationship Id="rId4" Type="http://schemas.openxmlformats.org/officeDocument/2006/relationships/hyperlink" Target="http://ppt/slideLayouts/slide1.xml" TargetMode="External"/><Relationship Id="rId5" Type="http://schemas.openxmlformats.org/officeDocument/2006/relationships/hyperlink" Target="http://ppt/slideLayouts/slide1.xml" TargetMode="External"/><Relationship Id="rId6" Type="http://schemas.openxmlformats.org/officeDocument/2006/relationships/hyperlink" Target="http://ppt/slideLayouts/slide1.xml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ppt/slideLayouts/slide1.xml" TargetMode="External"/><Relationship Id="rId3" Type="http://schemas.openxmlformats.org/officeDocument/2006/relationships/hyperlink" Target="http://ppt/slideLayouts/slide1.xml" TargetMode="External"/><Relationship Id="rId4" Type="http://schemas.openxmlformats.org/officeDocument/2006/relationships/hyperlink" Target="http://ppt/slideLayouts/slide1.xml" TargetMode="External"/><Relationship Id="rId5" Type="http://schemas.openxmlformats.org/officeDocument/2006/relationships/hyperlink" Target="http://ppt/slideLayouts/slide1.xml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ppt/slideLayouts/slide1.xml" TargetMode="External"/><Relationship Id="rId3" Type="http://schemas.openxmlformats.org/officeDocument/2006/relationships/hyperlink" Target="http://ppt/slideLayouts/slide1.xml" TargetMode="External"/><Relationship Id="rId4" Type="http://schemas.openxmlformats.org/officeDocument/2006/relationships/hyperlink" Target="http://ppt/slideLayouts/slide1.xml" TargetMode="External"/><Relationship Id="rId5" Type="http://schemas.openxmlformats.org/officeDocument/2006/relationships/hyperlink" Target="http://ppt/slideLayouts/slide1.xml" TargetMode="Externa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ppt/slideLayouts/slide1.xml" TargetMode="External"/><Relationship Id="rId3" Type="http://schemas.openxmlformats.org/officeDocument/2006/relationships/hyperlink" Target="http://ppt/slideLayouts/slide1.xml" TargetMode="External"/><Relationship Id="rId4" Type="http://schemas.openxmlformats.org/officeDocument/2006/relationships/hyperlink" Target="http://ppt/slideLayouts/slide1.xml" TargetMode="External"/><Relationship Id="rId5" Type="http://schemas.openxmlformats.org/officeDocument/2006/relationships/hyperlink" Target="http://ppt/slideLayouts/slide1.xml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ppt/slideLayouts/slide1.xml" TargetMode="External"/><Relationship Id="rId3" Type="http://schemas.openxmlformats.org/officeDocument/2006/relationships/hyperlink" Target="http://ppt/slideLayouts/slide1.xml" TargetMode="External"/><Relationship Id="rId4" Type="http://schemas.openxmlformats.org/officeDocument/2006/relationships/hyperlink" Target="http://ppt/slideLayouts/slide1.xml" TargetMode="External"/><Relationship Id="rId5" Type="http://schemas.openxmlformats.org/officeDocument/2006/relationships/hyperlink" Target="http://ppt/slideLayouts/slide1.xml" TargetMode="Externa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ppt/slideLayouts/slide1.xml" TargetMode="External"/><Relationship Id="rId3" Type="http://schemas.openxmlformats.org/officeDocument/2006/relationships/hyperlink" Target="http://ppt/slideLayouts/slide1.xml" TargetMode="External"/><Relationship Id="rId4" Type="http://schemas.openxmlformats.org/officeDocument/2006/relationships/hyperlink" Target="http://ppt/slideLayouts/slide1.xml" TargetMode="External"/><Relationship Id="rId5" Type="http://schemas.openxmlformats.org/officeDocument/2006/relationships/hyperlink" Target="http://ppt/slideLayouts/slide1.xml" TargetMode="Externa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ppt/slideLayouts/slide1.xml" TargetMode="External"/><Relationship Id="rId3" Type="http://schemas.openxmlformats.org/officeDocument/2006/relationships/hyperlink" Target="http://ppt/slideLayouts/slide1.xml" TargetMode="External"/><Relationship Id="rId4" Type="http://schemas.openxmlformats.org/officeDocument/2006/relationships/hyperlink" Target="http://ppt/slideLayouts/slide1.xml" TargetMode="External"/><Relationship Id="rId5" Type="http://schemas.openxmlformats.org/officeDocument/2006/relationships/hyperlink" Target="http://ppt/slideLayouts/slide1.xml" TargetMode="Externa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ppt/slideLayouts/slide1.xml" TargetMode="External"/><Relationship Id="rId3" Type="http://schemas.openxmlformats.org/officeDocument/2006/relationships/hyperlink" Target="http://ppt/slideLayouts/slide1.xml" TargetMode="External"/><Relationship Id="rId4" Type="http://schemas.openxmlformats.org/officeDocument/2006/relationships/hyperlink" Target="http://ppt/slideLayouts/slide1.xml" TargetMode="External"/><Relationship Id="rId5" Type="http://schemas.openxmlformats.org/officeDocument/2006/relationships/hyperlink" Target="http://ppt/slideLayouts/slide1.xml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_HEADER_1">
  <p:cSld name="SECTION_HEADER_1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2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1" name="Google Shape;11;p22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2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2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2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2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2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2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2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2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2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_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1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1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31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31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" name="Google Shape;140;p3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3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3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3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3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3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3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3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3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3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3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3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3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3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3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3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3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3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3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9" name="Google Shape;159;p3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_TITLE_AND_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2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32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2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6" name="Google Shape;166;p32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67" name="Google Shape;167;p3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3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9" name="Google Shape;169;p3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3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3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_ONLY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3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3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3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7" name="Google Shape;177;p3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33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33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33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33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_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3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3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3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3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3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3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3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3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3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3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3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3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3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3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3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3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3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3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3" name="Google Shape;203;p3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3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34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34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34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34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AND_BODY_1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36"/>
          <p:cNvPicPr preferRelativeResize="0"/>
          <p:nvPr/>
        </p:nvPicPr>
        <p:blipFill rotWithShape="1">
          <a:blip r:embed="rId2">
            <a:alphaModFix amt="80000"/>
          </a:blip>
          <a:srcRect b="25869" l="30474" r="30474" t="11954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3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36">
            <a:hlinkClick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36">
            <a:hlinkClick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36">
            <a:hlinkClick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36">
            <a:hlinkClick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1" name="Google Shape;221;p36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222" name="Google Shape;222;p3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3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AND_BODY" type="tx">
  <p:cSld name="TITLE_AND_BOD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3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23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23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23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6" name="Google Shape;36;p23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37" name="Google Shape;37;p2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2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" name="Google Shape;39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2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1" name="Google Shape;41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AND_BODY_2">
  <p:cSld name="TITLE_AND_BODY_2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4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4" name="Google Shape;44;p24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24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6" name="Google Shape;46;p24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24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24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4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0" name="Google Shape;50;p24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51" name="Google Shape;51;p2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2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" name="Google Shape;53;p24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4" name="Google Shape;5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56" name="Google Shape;56;p25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57" name="Google Shape;57;p25"/>
          <p:cNvPicPr preferRelativeResize="0"/>
          <p:nvPr/>
        </p:nvPicPr>
        <p:blipFill rotWithShape="1">
          <a:blip r:embed="rId3">
            <a:alphaModFix amt="31000"/>
          </a:blip>
          <a:srcRect b="11296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58" name="Google Shape;58;p25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59" name="Google Shape;59;p25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60" name="Google Shape;60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1" name="Google Shape;61;p25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25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_HEADER" type="secHead">
  <p:cSld name="SECTION_HEADER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oogle Shape;64;p2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65" name="Google Shape;65;p2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" name="Google Shape;66;p2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" name="Google Shape;67;p26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26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" name="Google Shape;69;p2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" name="Google Shape;70;p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26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" name="Google Shape;72;p2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" name="Google Shape;73;p26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" name="Google Shape;74;p2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" name="Google Shape;75;p2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" name="Google Shape;76;p2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" name="Google Shape;77;p26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" name="Google Shape;78;p26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2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2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26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" name="Google Shape;82;p2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3" name="Google Shape;83;p26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4" name="Google Shape;84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5" name="Google Shape;85;p2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26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6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6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AND_BODY_2_1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2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7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7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7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" name="Google Shape;96;p27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97" name="Google Shape;97;p2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2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" name="Google Shape;99;p2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2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AND_TWO_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8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8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8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" name="Google Shape;107;p28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08" name="Google Shape;108;p2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2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" name="Google Shape;110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2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2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9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9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9" name="Google Shape;119;p2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20" name="Google Shape;120;p2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2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" name="Google Shape;122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_COLUMN_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0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30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30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30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9" name="Google Shape;129;p30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30" name="Google Shape;130;p3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3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" name="Google Shape;132;p3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3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"/>
          <p:cNvSpPr txBox="1"/>
          <p:nvPr/>
        </p:nvSpPr>
        <p:spPr>
          <a:xfrm>
            <a:off x="402600" y="1696463"/>
            <a:ext cx="8338800" cy="14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-GB" sz="3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Emotion analysis from facial expressions </a:t>
            </a:r>
            <a:endParaRPr b="0" i="0" sz="30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-GB" sz="3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using deep learning</a:t>
            </a:r>
            <a:endParaRPr b="0" i="0" sz="30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" name="Google Shape;229;p1"/>
          <p:cNvSpPr txBox="1"/>
          <p:nvPr/>
        </p:nvSpPr>
        <p:spPr>
          <a:xfrm>
            <a:off x="770825" y="504550"/>
            <a:ext cx="6979500" cy="74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b="0" i="0" lang="en-GB" sz="30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FLN AAT</a:t>
            </a:r>
            <a:endParaRPr b="0" i="0" sz="30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0" name="Google Shape;230;p1"/>
          <p:cNvSpPr txBox="1"/>
          <p:nvPr/>
        </p:nvSpPr>
        <p:spPr>
          <a:xfrm>
            <a:off x="4036494" y="3617063"/>
            <a:ext cx="3699900" cy="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-Meghana Joshi</a:t>
            </a:r>
            <a:endParaRPr b="0" i="0" sz="1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GB" sz="18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 (1BM17CS146)</a:t>
            </a:r>
            <a:endParaRPr b="0" i="0" sz="18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10"/>
          <p:cNvSpPr txBox="1"/>
          <p:nvPr>
            <p:ph type="title"/>
          </p:nvPr>
        </p:nvSpPr>
        <p:spPr>
          <a:xfrm>
            <a:off x="84325" y="1687425"/>
            <a:ext cx="4331700" cy="36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1400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JAFFE</a:t>
            </a:r>
            <a:endParaRPr sz="1400" u="sng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 u="sng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 u="sng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categorise each image based on two columns- “emotion” and “pixels”. </a:t>
            </a:r>
            <a:endParaRPr sz="1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“Emotion” - numeric code (0-6)</a:t>
            </a:r>
            <a:endParaRPr sz="1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“Pixels”- string surrounded in quotes for each image - array of 2304 pixel values</a:t>
            </a:r>
            <a:endParaRPr sz="1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Task is to predict “emotion ” column</a:t>
            </a:r>
            <a:endParaRPr sz="1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05" name="Google Shape;305;p10"/>
          <p:cNvSpPr txBox="1"/>
          <p:nvPr>
            <p:ph idx="2" type="title"/>
          </p:nvPr>
        </p:nvSpPr>
        <p:spPr>
          <a:xfrm>
            <a:off x="940375" y="337675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1800"/>
              <a:t>RESEARCH METHODOLOGY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400">
              <a:solidFill>
                <a:srgbClr val="CCCCCC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1400">
                <a:solidFill>
                  <a:srgbClr val="CCCCCC"/>
                </a:solidFill>
              </a:rPr>
              <a:t>                  DATA SETS</a:t>
            </a:r>
            <a:endParaRPr sz="1400">
              <a:solidFill>
                <a:srgbClr val="CCCCCC"/>
              </a:solidFill>
            </a:endParaRPr>
          </a:p>
        </p:txBody>
      </p:sp>
      <p:pic>
        <p:nvPicPr>
          <p:cNvPr id="306" name="Google Shape;306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94476" y="662925"/>
            <a:ext cx="4055200" cy="146035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32051" y="2641824"/>
            <a:ext cx="3376250" cy="187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1"/>
          <p:cNvSpPr txBox="1"/>
          <p:nvPr>
            <p:ph type="title"/>
          </p:nvPr>
        </p:nvSpPr>
        <p:spPr>
          <a:xfrm>
            <a:off x="389103" y="2065000"/>
            <a:ext cx="38295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Image pre-processing is the study of algorithms which take an image as input and give a vector(features) or image(matrix) as output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13" name="Google Shape;313;p11"/>
          <p:cNvSpPr txBox="1"/>
          <p:nvPr>
            <p:ph idx="2" type="title"/>
          </p:nvPr>
        </p:nvSpPr>
        <p:spPr>
          <a:xfrm>
            <a:off x="912725" y="370425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1800"/>
              <a:t>RESEARCH METHODOLOGY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400">
              <a:solidFill>
                <a:srgbClr val="CCCCCC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1400">
                <a:solidFill>
                  <a:srgbClr val="CCCCCC"/>
                </a:solidFill>
              </a:rPr>
              <a:t>             PREPROCESSING</a:t>
            </a:r>
            <a:endParaRPr sz="1400">
              <a:solidFill>
                <a:srgbClr val="CCCCCC"/>
              </a:solidFill>
            </a:endParaRPr>
          </a:p>
        </p:txBody>
      </p:sp>
      <p:grpSp>
        <p:nvGrpSpPr>
          <p:cNvPr id="314" name="Google Shape;314;p11"/>
          <p:cNvGrpSpPr/>
          <p:nvPr/>
        </p:nvGrpSpPr>
        <p:grpSpPr>
          <a:xfrm>
            <a:off x="5175250" y="3336600"/>
            <a:ext cx="2979275" cy="643500"/>
            <a:chOff x="1593000" y="2322564"/>
            <a:chExt cx="2979275" cy="643500"/>
          </a:xfrm>
        </p:grpSpPr>
        <p:sp>
          <p:nvSpPr>
            <p:cNvPr id="315" name="Google Shape;315;p11"/>
            <p:cNvSpPr/>
            <p:nvPr/>
          </p:nvSpPr>
          <p:spPr>
            <a:xfrm>
              <a:off x="3728375" y="2322564"/>
              <a:ext cx="8439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11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11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11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GB" sz="1400" u="none" cap="none" strike="noStrike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Normalization</a:t>
              </a:r>
              <a:endParaRPr b="0" i="0" sz="14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19" name="Google Shape;319;p1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647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11"/>
            <p:cNvSpPr/>
            <p:nvPr/>
          </p:nvSpPr>
          <p:spPr>
            <a:xfrm>
              <a:off x="1593000" y="2322600"/>
              <a:ext cx="690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-GB" sz="26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05</a:t>
              </a:r>
              <a:endParaRPr b="0" i="0" sz="26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  <p:grpSp>
        <p:nvGrpSpPr>
          <p:cNvPr id="321" name="Google Shape;321;p11"/>
          <p:cNvGrpSpPr/>
          <p:nvPr/>
        </p:nvGrpSpPr>
        <p:grpSpPr>
          <a:xfrm>
            <a:off x="5175400" y="2662688"/>
            <a:ext cx="2978975" cy="643500"/>
            <a:chOff x="1593000" y="2322555"/>
            <a:chExt cx="2978975" cy="643500"/>
          </a:xfrm>
        </p:grpSpPr>
        <p:sp>
          <p:nvSpPr>
            <p:cNvPr id="322" name="Google Shape;322;p11"/>
            <p:cNvSpPr/>
            <p:nvPr/>
          </p:nvSpPr>
          <p:spPr>
            <a:xfrm>
              <a:off x="3728375" y="2322555"/>
              <a:ext cx="843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11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11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11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GB" sz="1400" u="none" cap="none" strike="noStrike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Standard Deviation </a:t>
              </a:r>
              <a:endParaRPr b="0" i="0" sz="14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26" name="Google Shape;326;p1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647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11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-GB" sz="26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04</a:t>
              </a:r>
              <a:endParaRPr b="0" i="0" sz="26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  <p:grpSp>
        <p:nvGrpSpPr>
          <p:cNvPr id="328" name="Google Shape;328;p11"/>
          <p:cNvGrpSpPr/>
          <p:nvPr/>
        </p:nvGrpSpPr>
        <p:grpSpPr>
          <a:xfrm>
            <a:off x="5175400" y="1988793"/>
            <a:ext cx="2978975" cy="643507"/>
            <a:chOff x="1593000" y="2322567"/>
            <a:chExt cx="2978975" cy="643507"/>
          </a:xfrm>
        </p:grpSpPr>
        <p:sp>
          <p:nvSpPr>
            <p:cNvPr id="329" name="Google Shape;329;p11"/>
            <p:cNvSpPr/>
            <p:nvPr/>
          </p:nvSpPr>
          <p:spPr>
            <a:xfrm>
              <a:off x="3728375" y="2322574"/>
              <a:ext cx="843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11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11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11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GB" sz="1400" u="none" cap="none" strike="noStrike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Mean</a:t>
              </a:r>
              <a:endParaRPr b="0" i="0" sz="14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33" name="Google Shape;333;p1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647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11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-GB" sz="26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b="0" i="0" sz="26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  <p:grpSp>
        <p:nvGrpSpPr>
          <p:cNvPr id="335" name="Google Shape;335;p11"/>
          <p:cNvGrpSpPr/>
          <p:nvPr/>
        </p:nvGrpSpPr>
        <p:grpSpPr>
          <a:xfrm>
            <a:off x="5175355" y="1314847"/>
            <a:ext cx="2979077" cy="643633"/>
            <a:chOff x="1593000" y="2322425"/>
            <a:chExt cx="2939975" cy="643633"/>
          </a:xfrm>
        </p:grpSpPr>
        <p:sp>
          <p:nvSpPr>
            <p:cNvPr id="336" name="Google Shape;336;p11"/>
            <p:cNvSpPr/>
            <p:nvPr/>
          </p:nvSpPr>
          <p:spPr>
            <a:xfrm>
              <a:off x="3728375" y="2322558"/>
              <a:ext cx="804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11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11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11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GB" sz="1400" u="none" cap="none" strike="noStrike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Scaling</a:t>
              </a:r>
              <a:endParaRPr b="0" i="0" sz="14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0" name="Google Shape;340;p1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647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11"/>
            <p:cNvSpPr/>
            <p:nvPr/>
          </p:nvSpPr>
          <p:spPr>
            <a:xfrm>
              <a:off x="1593000" y="2322425"/>
              <a:ext cx="690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-GB" sz="26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b="0" i="0" sz="26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  <p:grpSp>
        <p:nvGrpSpPr>
          <p:cNvPr id="342" name="Google Shape;342;p11"/>
          <p:cNvGrpSpPr/>
          <p:nvPr/>
        </p:nvGrpSpPr>
        <p:grpSpPr>
          <a:xfrm>
            <a:off x="5175351" y="641017"/>
            <a:ext cx="2979077" cy="643500"/>
            <a:chOff x="1593000" y="2322558"/>
            <a:chExt cx="2939975" cy="643500"/>
          </a:xfrm>
        </p:grpSpPr>
        <p:sp>
          <p:nvSpPr>
            <p:cNvPr id="343" name="Google Shape;343;p11"/>
            <p:cNvSpPr/>
            <p:nvPr/>
          </p:nvSpPr>
          <p:spPr>
            <a:xfrm>
              <a:off x="3728375" y="2322558"/>
              <a:ext cx="804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11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11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11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GB" sz="1400" u="none" cap="none" strike="noStrike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Resizing</a:t>
              </a:r>
              <a:endParaRPr b="0" i="0" sz="14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47" name="Google Shape;347;p1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647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11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-GB" sz="26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b="0" i="0" sz="26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  <p:grpSp>
        <p:nvGrpSpPr>
          <p:cNvPr id="349" name="Google Shape;349;p11"/>
          <p:cNvGrpSpPr/>
          <p:nvPr/>
        </p:nvGrpSpPr>
        <p:grpSpPr>
          <a:xfrm>
            <a:off x="5175250" y="4010425"/>
            <a:ext cx="2979275" cy="643500"/>
            <a:chOff x="1593000" y="2322564"/>
            <a:chExt cx="2979275" cy="643500"/>
          </a:xfrm>
        </p:grpSpPr>
        <p:sp>
          <p:nvSpPr>
            <p:cNvPr id="350" name="Google Shape;350;p11"/>
            <p:cNvSpPr/>
            <p:nvPr/>
          </p:nvSpPr>
          <p:spPr>
            <a:xfrm>
              <a:off x="3728375" y="2322564"/>
              <a:ext cx="8439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11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11"/>
            <p:cNvSpPr/>
            <p:nvPr/>
          </p:nvSpPr>
          <p:spPr>
            <a:xfrm rot="-5400000">
              <a:off x="3501574" y="1934671"/>
              <a:ext cx="643356" cy="1419149"/>
            </a:xfrm>
            <a:prstGeom prst="flowChartOffpageConnector">
              <a:avLst/>
            </a:prstGeom>
            <a:solidFill>
              <a:srgbClr val="0C5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11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GB" sz="1400" u="none" cap="none" strike="noStrike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Edge Detection</a:t>
              </a:r>
              <a:endParaRPr b="0" i="0" sz="1400" u="none" cap="none" strike="noStrik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354" name="Google Shape;354;p11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0D5DDF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647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11"/>
            <p:cNvSpPr/>
            <p:nvPr/>
          </p:nvSpPr>
          <p:spPr>
            <a:xfrm>
              <a:off x="1593000" y="2322600"/>
              <a:ext cx="690000" cy="642600"/>
            </a:xfrm>
            <a:prstGeom prst="rect">
              <a:avLst/>
            </a:prstGeom>
            <a:solidFill>
              <a:srgbClr val="0E65F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600"/>
                <a:buFont typeface="Arial"/>
                <a:buNone/>
              </a:pPr>
              <a:r>
                <a:rPr b="0" i="0" lang="en-GB" sz="2600" u="none" cap="none" strike="noStrike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06</a:t>
              </a:r>
              <a:endParaRPr b="0" i="0" sz="2600" u="none" cap="none" strike="noStrik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12"/>
          <p:cNvSpPr txBox="1"/>
          <p:nvPr>
            <p:ph type="title"/>
          </p:nvPr>
        </p:nvSpPr>
        <p:spPr>
          <a:xfrm>
            <a:off x="361075" y="1630875"/>
            <a:ext cx="3583800" cy="27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>
                <a:solidFill>
                  <a:srgbClr val="FFFFFF"/>
                </a:solidFill>
              </a:rPr>
              <a:t>Resizing</a:t>
            </a:r>
            <a:endParaRPr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-GB" sz="1200">
                <a:solidFill>
                  <a:srgbClr val="FFFFFF"/>
                </a:solidFill>
              </a:rPr>
              <a:t>An image will be adjusted to determine width, height and converted to gray scale image during the process of resizing. 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1200">
                <a:solidFill>
                  <a:srgbClr val="FFFFFF"/>
                </a:solidFill>
              </a:rPr>
              <a:t>Example: 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1200">
                <a:solidFill>
                  <a:srgbClr val="FFFFFF"/>
                </a:solidFill>
              </a:rPr>
              <a:t>Before resizing (1920, 1080) 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1200">
                <a:solidFill>
                  <a:srgbClr val="FFFFFF"/>
                </a:solidFill>
              </a:rPr>
              <a:t>After resizing (888, 500)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61" name="Google Shape;361;p12"/>
          <p:cNvSpPr txBox="1"/>
          <p:nvPr>
            <p:ph idx="2" type="title"/>
          </p:nvPr>
        </p:nvSpPr>
        <p:spPr>
          <a:xfrm>
            <a:off x="968475" y="337675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1800"/>
              <a:t>RESEARCH METHODOLOGY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400">
              <a:solidFill>
                <a:srgbClr val="CCCCCC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1400">
                <a:solidFill>
                  <a:srgbClr val="CCCCCC"/>
                </a:solidFill>
              </a:rPr>
              <a:t>             PREPROCESSING</a:t>
            </a:r>
            <a:endParaRPr sz="1400">
              <a:solidFill>
                <a:srgbClr val="CCCCCC"/>
              </a:solidFill>
            </a:endParaRPr>
          </a:p>
        </p:txBody>
      </p:sp>
      <p:pic>
        <p:nvPicPr>
          <p:cNvPr id="362" name="Google Shape;362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92750" y="1798763"/>
            <a:ext cx="2917900" cy="154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13"/>
          <p:cNvSpPr txBox="1"/>
          <p:nvPr>
            <p:ph idx="2" type="title"/>
          </p:nvPr>
        </p:nvSpPr>
        <p:spPr>
          <a:xfrm>
            <a:off x="968475" y="337675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1800"/>
              <a:t>RESEARCH METHODOLOGY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400">
              <a:solidFill>
                <a:srgbClr val="CCCCCC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1400">
                <a:solidFill>
                  <a:srgbClr val="CCCCCC"/>
                </a:solidFill>
              </a:rPr>
              <a:t>             PREPROCESSING</a:t>
            </a:r>
            <a:endParaRPr sz="1400">
              <a:solidFill>
                <a:srgbClr val="CCCCCC"/>
              </a:solidFill>
            </a:endParaRPr>
          </a:p>
        </p:txBody>
      </p:sp>
      <p:sp>
        <p:nvSpPr>
          <p:cNvPr id="368" name="Google Shape;368;p13"/>
          <p:cNvSpPr txBox="1"/>
          <p:nvPr>
            <p:ph type="title"/>
          </p:nvPr>
        </p:nvSpPr>
        <p:spPr>
          <a:xfrm>
            <a:off x="361075" y="1630875"/>
            <a:ext cx="3583800" cy="27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>
                <a:solidFill>
                  <a:srgbClr val="FFFFFF"/>
                </a:solidFill>
              </a:rPr>
              <a:t>Scaling</a:t>
            </a:r>
            <a:endParaRPr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-GB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While scaling an image, a new image with a higher or lower number of pixels must be generated.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69" name="Google Shape;36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4075" y="1652575"/>
            <a:ext cx="4133850" cy="183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14"/>
          <p:cNvSpPr txBox="1"/>
          <p:nvPr>
            <p:ph idx="2" type="title"/>
          </p:nvPr>
        </p:nvSpPr>
        <p:spPr>
          <a:xfrm>
            <a:off x="968475" y="337675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1800"/>
              <a:t>RESEARCH METHODOLOGY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400">
              <a:solidFill>
                <a:srgbClr val="CCCCCC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1400">
                <a:solidFill>
                  <a:srgbClr val="CCCCCC"/>
                </a:solidFill>
              </a:rPr>
              <a:t>             PREPROCESSING</a:t>
            </a:r>
            <a:endParaRPr sz="1400">
              <a:solidFill>
                <a:srgbClr val="CCCCCC"/>
              </a:solidFill>
            </a:endParaRPr>
          </a:p>
        </p:txBody>
      </p:sp>
      <p:sp>
        <p:nvSpPr>
          <p:cNvPr id="375" name="Google Shape;375;p14"/>
          <p:cNvSpPr txBox="1"/>
          <p:nvPr>
            <p:ph type="title"/>
          </p:nvPr>
        </p:nvSpPr>
        <p:spPr>
          <a:xfrm>
            <a:off x="361075" y="1630875"/>
            <a:ext cx="3583800" cy="27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>
                <a:solidFill>
                  <a:srgbClr val="FFFFFF"/>
                </a:solidFill>
              </a:rPr>
              <a:t>Mean</a:t>
            </a:r>
            <a:endParaRPr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-GB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method is used to reduce the amount of intensity variation between one pixel and the other. It is often used to reduce noise in images.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376" name="Google Shape;37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6400" y="1799825"/>
            <a:ext cx="3223825" cy="143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15"/>
          <p:cNvSpPr txBox="1"/>
          <p:nvPr>
            <p:ph idx="2" type="title"/>
          </p:nvPr>
        </p:nvSpPr>
        <p:spPr>
          <a:xfrm>
            <a:off x="968475" y="337675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1800"/>
              <a:t>RESEARCH METHODOLOGY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400">
              <a:solidFill>
                <a:srgbClr val="CCCCCC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1400">
                <a:solidFill>
                  <a:srgbClr val="CCCCCC"/>
                </a:solidFill>
              </a:rPr>
              <a:t>             PREPROCESSING</a:t>
            </a:r>
            <a:endParaRPr sz="1400">
              <a:solidFill>
                <a:srgbClr val="CCCCCC"/>
              </a:solidFill>
            </a:endParaRPr>
          </a:p>
        </p:txBody>
      </p:sp>
      <p:sp>
        <p:nvSpPr>
          <p:cNvPr id="382" name="Google Shape;382;p15"/>
          <p:cNvSpPr txBox="1"/>
          <p:nvPr>
            <p:ph type="title"/>
          </p:nvPr>
        </p:nvSpPr>
        <p:spPr>
          <a:xfrm>
            <a:off x="361075" y="1630875"/>
            <a:ext cx="3583800" cy="27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>
                <a:solidFill>
                  <a:srgbClr val="FFFFFF"/>
                </a:solidFill>
              </a:rPr>
              <a:t>Standard Deviation</a:t>
            </a:r>
            <a:endParaRPr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-GB" sz="1400">
                <a:solidFill>
                  <a:srgbClr val="FFFFFF"/>
                </a:solidFill>
              </a:rPr>
              <a:t>When we process an image with standard deviation, it will show the variance which is nearer or farther to the mean value of the given image.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383" name="Google Shape;3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6400" y="1799825"/>
            <a:ext cx="3223825" cy="1439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16"/>
          <p:cNvSpPr txBox="1"/>
          <p:nvPr>
            <p:ph idx="2" type="title"/>
          </p:nvPr>
        </p:nvSpPr>
        <p:spPr>
          <a:xfrm>
            <a:off x="968475" y="337675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1800"/>
              <a:t>RESEARCH METHODOLOGY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400">
              <a:solidFill>
                <a:srgbClr val="CCCCCC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1400">
                <a:solidFill>
                  <a:srgbClr val="CCCCCC"/>
                </a:solidFill>
              </a:rPr>
              <a:t>             PREPROCESSING</a:t>
            </a:r>
            <a:endParaRPr sz="1400">
              <a:solidFill>
                <a:srgbClr val="CCCCCC"/>
              </a:solidFill>
            </a:endParaRPr>
          </a:p>
        </p:txBody>
      </p:sp>
      <p:sp>
        <p:nvSpPr>
          <p:cNvPr id="389" name="Google Shape;389;p16"/>
          <p:cNvSpPr txBox="1"/>
          <p:nvPr>
            <p:ph type="title"/>
          </p:nvPr>
        </p:nvSpPr>
        <p:spPr>
          <a:xfrm>
            <a:off x="500475" y="1770275"/>
            <a:ext cx="3583800" cy="27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>
                <a:solidFill>
                  <a:srgbClr val="FFFFFF"/>
                </a:solidFill>
              </a:rPr>
              <a:t>Normalization</a:t>
            </a:r>
            <a:endParaRPr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-GB" sz="1400">
                <a:solidFill>
                  <a:srgbClr val="FFFFFF"/>
                </a:solidFill>
              </a:rPr>
              <a:t>It is a process that changes the range of pixel intensity values in images with poor contrast due to glare. It is also called contrast stretching.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</p:txBody>
      </p:sp>
      <p:pic>
        <p:nvPicPr>
          <p:cNvPr id="390" name="Google Shape;3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43625" y="1540175"/>
            <a:ext cx="4098175" cy="1958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17"/>
          <p:cNvSpPr txBox="1"/>
          <p:nvPr>
            <p:ph idx="2" type="title"/>
          </p:nvPr>
        </p:nvSpPr>
        <p:spPr>
          <a:xfrm>
            <a:off x="968475" y="337675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1800"/>
              <a:t>RESEARCH METHODOLOGY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1400">
                <a:solidFill>
                  <a:srgbClr val="CCCCCC"/>
                </a:solidFill>
              </a:rPr>
              <a:t>    </a:t>
            </a:r>
            <a:endParaRPr sz="1400">
              <a:solidFill>
                <a:srgbClr val="CCCCCC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1400">
                <a:solidFill>
                  <a:srgbClr val="CCCCCC"/>
                </a:solidFill>
              </a:rPr>
              <a:t>            PREPROCESSING</a:t>
            </a:r>
            <a:endParaRPr sz="1400">
              <a:solidFill>
                <a:srgbClr val="CCCCCC"/>
              </a:solidFill>
            </a:endParaRPr>
          </a:p>
        </p:txBody>
      </p:sp>
      <p:pic>
        <p:nvPicPr>
          <p:cNvPr id="396" name="Google Shape;39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811675" y="1864175"/>
            <a:ext cx="4027050" cy="1606650"/>
          </a:xfrm>
          <a:prstGeom prst="rect">
            <a:avLst/>
          </a:prstGeom>
          <a:noFill/>
          <a:ln>
            <a:noFill/>
          </a:ln>
        </p:spPr>
      </p:pic>
      <p:sp>
        <p:nvSpPr>
          <p:cNvPr id="397" name="Google Shape;397;p17"/>
          <p:cNvSpPr txBox="1"/>
          <p:nvPr>
            <p:ph type="title"/>
          </p:nvPr>
        </p:nvSpPr>
        <p:spPr>
          <a:xfrm>
            <a:off x="472600" y="1742400"/>
            <a:ext cx="3583800" cy="271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>
                <a:solidFill>
                  <a:srgbClr val="FFFFFF"/>
                </a:solidFill>
              </a:rPr>
              <a:t>Edge Detection</a:t>
            </a:r>
            <a:endParaRPr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-GB" sz="1400">
                <a:solidFill>
                  <a:srgbClr val="FFFFFF"/>
                </a:solidFill>
              </a:rPr>
              <a:t>The process of image detection involves detecting sharp edges in the image. This edge detection is essential in object detection.</a:t>
            </a:r>
            <a:endParaRPr sz="1400"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4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19"/>
          <p:cNvSpPr txBox="1"/>
          <p:nvPr>
            <p:ph idx="4294967295" type="title"/>
          </p:nvPr>
        </p:nvSpPr>
        <p:spPr>
          <a:xfrm>
            <a:off x="773025" y="379500"/>
            <a:ext cx="91440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1800"/>
              <a:t>                                   </a:t>
            </a:r>
            <a:r>
              <a:rPr lang="en-GB" sz="1800"/>
              <a:t>RESEARCH METHODOLOGY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1400">
                <a:solidFill>
                  <a:srgbClr val="CCCCCC"/>
                </a:solidFill>
              </a:rPr>
              <a:t>    </a:t>
            </a:r>
            <a:endParaRPr sz="1400">
              <a:solidFill>
                <a:srgbClr val="CCCCCC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1400">
                <a:solidFill>
                  <a:srgbClr val="CCCCCC"/>
                </a:solidFill>
              </a:rPr>
              <a:t>                                          CONVOLUTIONAL NEURAL  NETWORKS</a:t>
            </a:r>
            <a:endParaRPr sz="1400">
              <a:solidFill>
                <a:srgbClr val="CCCCCC"/>
              </a:solidFill>
            </a:endParaRPr>
          </a:p>
        </p:txBody>
      </p:sp>
      <p:sp>
        <p:nvSpPr>
          <p:cNvPr id="403" name="Google Shape;403;p19"/>
          <p:cNvSpPr txBox="1"/>
          <p:nvPr/>
        </p:nvSpPr>
        <p:spPr>
          <a:xfrm>
            <a:off x="159825" y="1784225"/>
            <a:ext cx="8656200" cy="66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GB" sz="16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The role of the CNN is to reduce the images into a form which is easier to process, without losing features which are critical for getting a good prediction.</a:t>
            </a:r>
            <a:endParaRPr b="0" i="0" sz="14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404" name="Google Shape;40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7850" y="2732050"/>
            <a:ext cx="6732549" cy="182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76d33a83be_0_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RESULTS</a:t>
            </a:r>
            <a:endParaRPr/>
          </a:p>
        </p:txBody>
      </p:sp>
      <p:pic>
        <p:nvPicPr>
          <p:cNvPr id="410" name="Google Shape;410;g76d33a83be_0_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91400" y="1474275"/>
            <a:ext cx="3410525" cy="3004868"/>
          </a:xfrm>
          <a:prstGeom prst="rect">
            <a:avLst/>
          </a:prstGeom>
          <a:noFill/>
          <a:ln>
            <a:noFill/>
          </a:ln>
        </p:spPr>
      </p:pic>
      <p:pic>
        <p:nvPicPr>
          <p:cNvPr id="411" name="Google Shape;411;g76d33a83be_0_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54325" y="1460250"/>
            <a:ext cx="3270932" cy="300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"/>
          <p:cNvSpPr txBox="1"/>
          <p:nvPr>
            <p:ph type="title"/>
          </p:nvPr>
        </p:nvSpPr>
        <p:spPr>
          <a:xfrm>
            <a:off x="1213425" y="824275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CONTENTS</a:t>
            </a:r>
            <a:endParaRPr/>
          </a:p>
        </p:txBody>
      </p:sp>
      <p:sp>
        <p:nvSpPr>
          <p:cNvPr id="236" name="Google Shape;236;p2"/>
          <p:cNvSpPr txBox="1"/>
          <p:nvPr/>
        </p:nvSpPr>
        <p:spPr>
          <a:xfrm>
            <a:off x="1294301" y="1992450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Abstract</a:t>
            </a:r>
            <a:endParaRPr b="0" i="0" sz="2400" u="none" cap="none" strike="noStrike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7" name="Google Shape;237;p2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Introduction</a:t>
            </a:r>
            <a:endParaRPr b="0" i="0" sz="24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2"/>
          <p:cNvSpPr txBox="1"/>
          <p:nvPr/>
        </p:nvSpPr>
        <p:spPr>
          <a:xfrm>
            <a:off x="1294301" y="2853689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Related Work</a:t>
            </a:r>
            <a:endParaRPr b="0" i="0" sz="24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9" name="Google Shape;239;p2"/>
          <p:cNvSpPr txBox="1"/>
          <p:nvPr/>
        </p:nvSpPr>
        <p:spPr>
          <a:xfrm>
            <a:off x="1294300" y="3284300"/>
            <a:ext cx="45519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Experimental Results</a:t>
            </a:r>
            <a:endParaRPr b="0" i="0" sz="2400" u="none" cap="none" strike="noStrike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2"/>
          <p:cNvSpPr txBox="1"/>
          <p:nvPr/>
        </p:nvSpPr>
        <p:spPr>
          <a:xfrm>
            <a:off x="4443276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1" name="Google Shape;241;p2"/>
          <p:cNvSpPr txBox="1"/>
          <p:nvPr/>
        </p:nvSpPr>
        <p:spPr>
          <a:xfrm>
            <a:off x="1294301" y="3714902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Conclusion</a:t>
            </a:r>
            <a:endParaRPr b="0" i="0" sz="2400" u="none" cap="none" strike="noStrike">
              <a:solidFill>
                <a:srgbClr val="FFFFFF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76d4e4c1d7_0_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417" name="Google Shape;417;g76d4e4c1d7_0_9"/>
          <p:cNvSpPr txBox="1"/>
          <p:nvPr/>
        </p:nvSpPr>
        <p:spPr>
          <a:xfrm>
            <a:off x="906050" y="1753900"/>
            <a:ext cx="7596900" cy="142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Proposed pre-processing methods can assist the CNN model to gain the higher accuracy rate in the applications of facial image processing</a:t>
            </a:r>
            <a:endParaRPr b="0" i="0" sz="14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ontserrat"/>
              <a:buChar char="●"/>
            </a:pPr>
            <a:r>
              <a:rPr b="0" i="0" lang="en-GB" sz="1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We can boost the performance of CNN using data augmentation</a:t>
            </a:r>
            <a:endParaRPr b="0" i="0" sz="14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20"/>
          <p:cNvSpPr txBox="1"/>
          <p:nvPr>
            <p:ph idx="1" type="body"/>
          </p:nvPr>
        </p:nvSpPr>
        <p:spPr>
          <a:xfrm>
            <a:off x="2396650" y="1891950"/>
            <a:ext cx="4557000" cy="135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GB" sz="4800">
                <a:latin typeface="Montserrat"/>
                <a:ea typeface="Montserrat"/>
                <a:cs typeface="Montserrat"/>
                <a:sym typeface="Montserrat"/>
              </a:rPr>
              <a:t>THANK YOU!</a:t>
            </a:r>
            <a:endParaRPr sz="48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ABSTRACT</a:t>
            </a:r>
            <a:endParaRPr/>
          </a:p>
        </p:txBody>
      </p:sp>
      <p:sp>
        <p:nvSpPr>
          <p:cNvPr id="247" name="Google Shape;247;p3"/>
          <p:cNvSpPr txBox="1"/>
          <p:nvPr>
            <p:ph idx="1" type="body"/>
          </p:nvPr>
        </p:nvSpPr>
        <p:spPr>
          <a:xfrm>
            <a:off x="406450" y="1433975"/>
            <a:ext cx="81543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erriweather"/>
              <a:buChar char="●"/>
            </a:pPr>
            <a:r>
              <a:rPr lang="en-GB" sz="14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Automatic facial expression recognition - evolving study in the field of Emotion Recognition</a:t>
            </a:r>
            <a:endParaRPr sz="14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erriweather"/>
              <a:buChar char="●"/>
            </a:pPr>
            <a:r>
              <a:rPr lang="en-GB" sz="14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How to enhance Convolutional Neural Network method to recognize 6 basic emotions</a:t>
            </a:r>
            <a:endParaRPr sz="14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erriweather"/>
              <a:buChar char="●"/>
            </a:pPr>
            <a:r>
              <a:rPr lang="en-GB" sz="14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Evaluate pre-processing methods to show its influences on the performance:</a:t>
            </a:r>
            <a:endParaRPr sz="14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4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          		 -resizing                                                         -standard deviation</a:t>
            </a:r>
            <a:endParaRPr sz="14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457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4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- mean                                                             -edge detection</a:t>
            </a:r>
            <a:endParaRPr sz="14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4572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GB" sz="14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- normalization                                           - scaling</a:t>
            </a:r>
            <a:endParaRPr sz="14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253" name="Google Shape;253;p4"/>
          <p:cNvSpPr txBox="1"/>
          <p:nvPr>
            <p:ph idx="1" type="body"/>
          </p:nvPr>
        </p:nvSpPr>
        <p:spPr>
          <a:xfrm>
            <a:off x="420475" y="1602150"/>
            <a:ext cx="81543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Emotion recognition can simply be expressed as the process of identifying human emotion</a:t>
            </a:r>
            <a:endParaRPr sz="14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erriweather"/>
              <a:buChar char="○"/>
            </a:pPr>
            <a:r>
              <a:rPr lang="en-GB" sz="14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Image Acquisition and Pre-processing</a:t>
            </a:r>
            <a:endParaRPr sz="14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erriweather"/>
              <a:buChar char="○"/>
            </a:pPr>
            <a:r>
              <a:rPr lang="en-GB" sz="14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Image feature extraction</a:t>
            </a:r>
            <a:endParaRPr sz="14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1" marL="9144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erriweather"/>
              <a:buChar char="○"/>
            </a:pPr>
            <a:r>
              <a:rPr lang="en-GB" sz="14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Classification</a:t>
            </a:r>
            <a:endParaRPr sz="14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INTRODUCTION</a:t>
            </a:r>
            <a:endParaRPr/>
          </a:p>
        </p:txBody>
      </p:sp>
      <p:sp>
        <p:nvSpPr>
          <p:cNvPr id="259" name="Google Shape;259;p5"/>
          <p:cNvSpPr txBox="1"/>
          <p:nvPr>
            <p:ph idx="1" type="body"/>
          </p:nvPr>
        </p:nvSpPr>
        <p:spPr>
          <a:xfrm>
            <a:off x="406450" y="1564600"/>
            <a:ext cx="81543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erriweather"/>
              <a:buChar char="●"/>
            </a:pPr>
            <a:r>
              <a:rPr lang="en-GB" sz="14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Emotion recognition can simply be expressed as the process of identifying human emotion</a:t>
            </a:r>
            <a:endParaRPr sz="14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75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Merriweather"/>
              <a:buChar char="●"/>
            </a:pPr>
            <a:r>
              <a:rPr lang="en-GB" sz="1400">
                <a:solidFill>
                  <a:srgbClr val="FFFFFF"/>
                </a:solidFill>
                <a:latin typeface="Merriweather"/>
                <a:ea typeface="Merriweather"/>
                <a:cs typeface="Merriweather"/>
                <a:sym typeface="Merriweather"/>
              </a:rPr>
              <a:t>6 Basic emotions: Sadness, Happiness, Anger, Disgust, Fear and Surprise</a:t>
            </a:r>
            <a:endParaRPr sz="14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 sz="1400">
              <a:solidFill>
                <a:srgbClr val="FFFFFF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260" name="Google Shape;26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9900" y="3371425"/>
            <a:ext cx="5589551" cy="1365495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5"/>
          <p:cNvSpPr txBox="1"/>
          <p:nvPr/>
        </p:nvSpPr>
        <p:spPr>
          <a:xfrm>
            <a:off x="1230800" y="2767900"/>
            <a:ext cx="4765200" cy="5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“Stop it! It’s disgusting!”</a:t>
            </a:r>
            <a:endParaRPr b="0" i="0" sz="14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62" name="Google Shape;262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54950" y="3117550"/>
            <a:ext cx="1535925" cy="161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RELATED WORK</a:t>
            </a:r>
            <a:endParaRPr/>
          </a:p>
        </p:txBody>
      </p:sp>
      <p:sp>
        <p:nvSpPr>
          <p:cNvPr id="268" name="Google Shape;268;p7"/>
          <p:cNvSpPr txBox="1"/>
          <p:nvPr/>
        </p:nvSpPr>
        <p:spPr>
          <a:xfrm>
            <a:off x="1297500" y="1384048"/>
            <a:ext cx="7329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7"/>
          <p:cNvSpPr txBox="1"/>
          <p:nvPr>
            <p:ph idx="1" type="body"/>
          </p:nvPr>
        </p:nvSpPr>
        <p:spPr>
          <a:xfrm>
            <a:off x="2030400" y="1434500"/>
            <a:ext cx="5877300" cy="4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GB" sz="1800">
                <a:solidFill>
                  <a:srgbClr val="FFFFFF"/>
                </a:solidFill>
              </a:rPr>
              <a:t>RESEARCH RELATED STUDIES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70" name="Google Shape;270;p7"/>
          <p:cNvSpPr txBox="1"/>
          <p:nvPr/>
        </p:nvSpPr>
        <p:spPr>
          <a:xfrm>
            <a:off x="1239575" y="1931552"/>
            <a:ext cx="7329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7"/>
          <p:cNvSpPr txBox="1"/>
          <p:nvPr>
            <p:ph idx="1" type="body"/>
          </p:nvPr>
        </p:nvSpPr>
        <p:spPr>
          <a:xfrm>
            <a:off x="2030400" y="1937910"/>
            <a:ext cx="5877300" cy="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GB" sz="1800"/>
              <a:t>PROPOSED SYSTEM</a:t>
            </a:r>
            <a:endParaRPr/>
          </a:p>
        </p:txBody>
      </p:sp>
      <p:sp>
        <p:nvSpPr>
          <p:cNvPr id="272" name="Google Shape;272;p7"/>
          <p:cNvSpPr txBox="1"/>
          <p:nvPr/>
        </p:nvSpPr>
        <p:spPr>
          <a:xfrm>
            <a:off x="2152950" y="3051450"/>
            <a:ext cx="4305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7"/>
          <p:cNvSpPr txBox="1"/>
          <p:nvPr>
            <p:ph idx="1" type="body"/>
          </p:nvPr>
        </p:nvSpPr>
        <p:spPr>
          <a:xfrm>
            <a:off x="2854552" y="3128523"/>
            <a:ext cx="4929300" cy="5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GB" sz="1400">
                <a:solidFill>
                  <a:srgbClr val="FFFFFF"/>
                </a:solidFill>
              </a:rPr>
              <a:t>DATA SETS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74" name="Google Shape;274;p7"/>
          <p:cNvSpPr txBox="1"/>
          <p:nvPr/>
        </p:nvSpPr>
        <p:spPr>
          <a:xfrm>
            <a:off x="2152950" y="3471033"/>
            <a:ext cx="4305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b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7"/>
          <p:cNvSpPr txBox="1"/>
          <p:nvPr/>
        </p:nvSpPr>
        <p:spPr>
          <a:xfrm>
            <a:off x="2152950" y="3890637"/>
            <a:ext cx="430500" cy="4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1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7"/>
          <p:cNvSpPr txBox="1"/>
          <p:nvPr>
            <p:ph idx="1" type="body"/>
          </p:nvPr>
        </p:nvSpPr>
        <p:spPr>
          <a:xfrm>
            <a:off x="2854552" y="3519987"/>
            <a:ext cx="4929300" cy="5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GB" sz="1400">
                <a:solidFill>
                  <a:srgbClr val="FFFFFF"/>
                </a:solidFill>
              </a:rPr>
              <a:t>PRE PROCESSING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77" name="Google Shape;277;p7"/>
          <p:cNvSpPr txBox="1"/>
          <p:nvPr>
            <p:ph idx="1" type="body"/>
          </p:nvPr>
        </p:nvSpPr>
        <p:spPr>
          <a:xfrm>
            <a:off x="2855852" y="3960569"/>
            <a:ext cx="4929300" cy="5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GB" sz="1400">
                <a:solidFill>
                  <a:srgbClr val="FFFFFF"/>
                </a:solidFill>
              </a:rPr>
              <a:t>CONVOLUTIONAL NEURAL NETWORKS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278" name="Google Shape;278;p7"/>
          <p:cNvSpPr txBox="1"/>
          <p:nvPr>
            <p:ph idx="1" type="body"/>
          </p:nvPr>
        </p:nvSpPr>
        <p:spPr>
          <a:xfrm>
            <a:off x="2030400" y="2480835"/>
            <a:ext cx="5877300" cy="62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300"/>
              <a:buNone/>
            </a:pPr>
            <a:r>
              <a:rPr lang="en-GB" sz="1800"/>
              <a:t>RESEARCH  METHODOLOGY</a:t>
            </a:r>
            <a:endParaRPr/>
          </a:p>
        </p:txBody>
      </p:sp>
      <p:sp>
        <p:nvSpPr>
          <p:cNvPr id="279" name="Google Shape;279;p7"/>
          <p:cNvSpPr txBox="1"/>
          <p:nvPr/>
        </p:nvSpPr>
        <p:spPr>
          <a:xfrm>
            <a:off x="1239575" y="2404877"/>
            <a:ext cx="732900" cy="5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GB" sz="24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b="0" i="0" sz="1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>
                <a:solidFill>
                  <a:srgbClr val="FFFFFF"/>
                </a:solidFill>
              </a:rPr>
              <a:t>RESEARCH RELATED STUDIES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85" name="Google Shape;285;p8"/>
          <p:cNvSpPr txBox="1"/>
          <p:nvPr/>
        </p:nvSpPr>
        <p:spPr>
          <a:xfrm>
            <a:off x="1247325" y="1163250"/>
            <a:ext cx="6867300" cy="341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Lato"/>
              <a:buChar char="●"/>
            </a:pPr>
            <a:r>
              <a:rPr b="0" i="0" lang="en-GB" sz="16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Local binary patterns (LBP) as the appearance-based feature extraction and drew distinctions between the various types of image resolution </a:t>
            </a:r>
            <a:endParaRPr b="0" i="0" sz="16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Times New Roman"/>
              <a:buChar char="●"/>
            </a:pPr>
            <a:r>
              <a:rPr b="0" i="0" lang="en-GB" sz="16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According to the authors of Facial expression recognition with CNN, there is a single solution for facial expression recognition which uses a combination of Convolutional Neural Networks and specific image pre-processing steps</a:t>
            </a:r>
            <a:endParaRPr b="0" i="0" sz="16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02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Times New Roman"/>
              <a:buChar char="●"/>
            </a:pPr>
            <a:r>
              <a:rPr b="0" i="0" lang="en-GB" sz="1600" u="none" cap="none" strike="noStrike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First, the data is pre-processed after which it is balanced using the following classifier models - Decision Tree (DT), Multilayer perceptron (MLP), Convolutional Neural Network (CNN).</a:t>
            </a:r>
            <a:endParaRPr b="0" i="0" sz="16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76d4e4c1d7_0_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>
                <a:solidFill>
                  <a:srgbClr val="FFFFFF"/>
                </a:solidFill>
              </a:rPr>
              <a:t>PROPOSED SYSTEM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91" name="Google Shape;291;g76d4e4c1d7_0_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779900" y="1307850"/>
            <a:ext cx="5774175" cy="311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9"/>
          <p:cNvSpPr txBox="1"/>
          <p:nvPr>
            <p:ph type="title"/>
          </p:nvPr>
        </p:nvSpPr>
        <p:spPr>
          <a:xfrm>
            <a:off x="84325" y="1687425"/>
            <a:ext cx="4331700" cy="363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1400" u="sng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JAFFE - </a:t>
            </a:r>
            <a:endParaRPr sz="1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 u="sng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100 images that represent some basic emotions from male and females </a:t>
            </a:r>
            <a:endParaRPr sz="1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Gray scale images of faces in 48 x 48 pixel</a:t>
            </a:r>
            <a:endParaRPr sz="1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17500" lvl="0" marL="45720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Times New Roman"/>
              <a:buChar char="●"/>
            </a:pPr>
            <a:r>
              <a:rPr lang="en-GB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Ultimate goal is to categorize each face based on the emotion shown in the facial expression into one of six categories</a:t>
            </a:r>
            <a:endParaRPr sz="1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GB" sz="10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0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7" name="Google Shape;297;p9"/>
          <p:cNvSpPr txBox="1"/>
          <p:nvPr>
            <p:ph idx="2" type="title"/>
          </p:nvPr>
        </p:nvSpPr>
        <p:spPr>
          <a:xfrm>
            <a:off x="940375" y="337675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1800"/>
              <a:t>RESEARCH METHODOLOGY</a:t>
            </a:r>
            <a:endParaRPr sz="18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t/>
            </a:r>
            <a:endParaRPr sz="1400">
              <a:solidFill>
                <a:srgbClr val="CCCCCC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-GB" sz="1400">
                <a:solidFill>
                  <a:srgbClr val="CCCCCC"/>
                </a:solidFill>
              </a:rPr>
              <a:t>                  DATA SETS</a:t>
            </a:r>
            <a:endParaRPr sz="1400">
              <a:solidFill>
                <a:srgbClr val="CCCCCC"/>
              </a:solidFill>
            </a:endParaRPr>
          </a:p>
        </p:txBody>
      </p:sp>
      <p:pic>
        <p:nvPicPr>
          <p:cNvPr id="298" name="Google Shape;29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94476" y="662925"/>
            <a:ext cx="4055200" cy="14603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9" name="Google Shape;299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232051" y="2641824"/>
            <a:ext cx="3376250" cy="1873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